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15120000" cx="10692000"/>
  <p:notesSz cx="6858000" cy="9144000"/>
  <p:embeddedFontLst>
    <p:embeddedFont>
      <p:font typeface="Sawarabi Gothic"/>
      <p:regular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76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E680328-8B25-4791-BE0D-72A2BA64E35D}">
  <a:tblStyle styleId="{CE680328-8B25-4791-BE0D-72A2BA64E35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762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0" Type="http://schemas.openxmlformats.org/officeDocument/2006/relationships/font" Target="fonts/SawarabiGothic-regular.fntdata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6926" y="685800"/>
            <a:ext cx="2424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16926" y="685800"/>
            <a:ext cx="2424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d69a6eec2e_2_0:notes"/>
          <p:cNvSpPr/>
          <p:nvPr>
            <p:ph idx="2" type="sldImg"/>
          </p:nvPr>
        </p:nvSpPr>
        <p:spPr>
          <a:xfrm>
            <a:off x="2216926" y="685800"/>
            <a:ext cx="2424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d69a6eec2e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d69a6eec2e_2_6:notes"/>
          <p:cNvSpPr/>
          <p:nvPr>
            <p:ph idx="2" type="sldImg"/>
          </p:nvPr>
        </p:nvSpPr>
        <p:spPr>
          <a:xfrm>
            <a:off x="2216926" y="685800"/>
            <a:ext cx="2424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d69a6eec2e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64478" y="2188777"/>
            <a:ext cx="9963000" cy="6033900"/>
          </a:xfrm>
          <a:prstGeom prst="rect">
            <a:avLst/>
          </a:prstGeom>
        </p:spPr>
        <p:txBody>
          <a:bodyPr anchorCtr="0" anchor="b" bIns="160850" lIns="160850" spcFirstLastPara="1" rIns="160850" wrap="square" tIns="160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1pPr>
            <a:lvl2pPr lvl="1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2pPr>
            <a:lvl3pPr lvl="2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3pPr>
            <a:lvl4pPr lvl="3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4pPr>
            <a:lvl5pPr lvl="4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5pPr>
            <a:lvl6pPr lvl="5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6pPr>
            <a:lvl7pPr lvl="6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7pPr>
            <a:lvl8pPr lvl="7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8pPr>
            <a:lvl9pPr lvl="8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64468" y="8331286"/>
            <a:ext cx="9963000" cy="23301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64468" y="3251601"/>
            <a:ext cx="9963000" cy="5772000"/>
          </a:xfrm>
          <a:prstGeom prst="rect">
            <a:avLst/>
          </a:prstGeom>
        </p:spPr>
        <p:txBody>
          <a:bodyPr anchorCtr="0" anchor="b" bIns="160850" lIns="160850" spcFirstLastPara="1" rIns="160850" wrap="square" tIns="160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100"/>
              <a:buNone/>
              <a:defRPr sz="211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64468" y="9266383"/>
            <a:ext cx="9963000" cy="38238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387350" lvl="1" marL="914400" algn="ctr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2pPr>
            <a:lvl3pPr indent="-387350" lvl="2" marL="1371600" algn="ctr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3pPr>
            <a:lvl4pPr indent="-387350" lvl="3" marL="182880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4pPr>
            <a:lvl5pPr indent="-387350" lvl="4" marL="2286000" algn="ctr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5pPr>
            <a:lvl6pPr indent="-387350" lvl="5" marL="2743200" algn="ctr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6pPr>
            <a:lvl7pPr indent="-387350" lvl="6" marL="320040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7pPr>
            <a:lvl8pPr indent="-387350" lvl="7" marL="3657600" algn="ctr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8pPr>
            <a:lvl9pPr indent="-387350" lvl="8" marL="4114800" algn="ctr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64468" y="6322709"/>
            <a:ext cx="9963000" cy="24747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2pPr>
            <a:lvl3pPr lvl="2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3pPr>
            <a:lvl4pPr lvl="3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4pPr>
            <a:lvl5pPr lvl="4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5pPr>
            <a:lvl6pPr lvl="5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6pPr>
            <a:lvl7pPr lvl="6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7pPr>
            <a:lvl8pPr lvl="7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8pPr>
            <a:lvl9pPr lvl="8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64468" y="1308210"/>
            <a:ext cx="9963000" cy="16836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64468" y="3387853"/>
            <a:ext cx="9963000" cy="100431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387350" lvl="1" marL="9144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2pPr>
            <a:lvl3pPr indent="-387350" lvl="2" marL="13716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3pPr>
            <a:lvl4pPr indent="-387350" lvl="3" marL="18288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4pPr>
            <a:lvl5pPr indent="-387350" lvl="4" marL="22860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5pPr>
            <a:lvl6pPr indent="-387350" lvl="5" marL="27432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6pPr>
            <a:lvl7pPr indent="-387350" lvl="6" marL="32004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7pPr>
            <a:lvl8pPr indent="-387350" lvl="7" marL="36576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8pPr>
            <a:lvl9pPr indent="-387350" lvl="8" marL="41148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64468" y="1308210"/>
            <a:ext cx="9963000" cy="16836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64468" y="3387853"/>
            <a:ext cx="4677000" cy="100431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 sz="2500"/>
            </a:lvl1pPr>
            <a:lvl2pPr indent="-361950" lvl="1" marL="9144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indent="-361950" lvl="2" marL="13716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indent="-361950" lvl="3" marL="18288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indent="-361950" lvl="4" marL="22860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indent="-361950" lvl="5" marL="27432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indent="-361950" lvl="6" marL="32004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indent="-361950" lvl="7" marL="36576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indent="-361950" lvl="8" marL="41148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650483" y="3387853"/>
            <a:ext cx="4677000" cy="100431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>
            <a:lvl1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  <a:defRPr sz="2500"/>
            </a:lvl1pPr>
            <a:lvl2pPr indent="-361950" lvl="1" marL="9144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indent="-361950" lvl="2" marL="13716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indent="-361950" lvl="3" marL="18288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indent="-361950" lvl="4" marL="22860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indent="-361950" lvl="5" marL="27432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indent="-361950" lvl="6" marL="32004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indent="-361950" lvl="7" marL="36576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indent="-361950" lvl="8" marL="41148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64468" y="1308210"/>
            <a:ext cx="9963000" cy="16836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64468" y="1633260"/>
            <a:ext cx="3283500" cy="2221500"/>
          </a:xfrm>
          <a:prstGeom prst="rect">
            <a:avLst/>
          </a:prstGeom>
        </p:spPr>
        <p:txBody>
          <a:bodyPr anchorCtr="0" anchor="b" bIns="160850" lIns="160850" spcFirstLastPara="1" rIns="160850" wrap="square" tIns="160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64468" y="4084913"/>
            <a:ext cx="3283500" cy="93462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>
            <a:lvl1pPr indent="-361950" lvl="0" marL="4572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1pPr>
            <a:lvl2pPr indent="-361950" lvl="1" marL="9144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indent="-361950" lvl="2" marL="13716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indent="-361950" lvl="3" marL="18288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indent="-361950" lvl="4" marL="22860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indent="-361950" lvl="5" marL="27432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indent="-361950" lvl="6" marL="320040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indent="-361950" lvl="7" marL="365760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indent="-361950" lvl="8" marL="411480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73245" y="1323276"/>
            <a:ext cx="7445700" cy="120255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6000" y="-367"/>
            <a:ext cx="5346000" cy="1512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0850" lIns="160850" spcFirstLastPara="1" rIns="160850" wrap="square" tIns="160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10447" y="3625081"/>
            <a:ext cx="4730100" cy="4357500"/>
          </a:xfrm>
          <a:prstGeom prst="rect">
            <a:avLst/>
          </a:prstGeom>
        </p:spPr>
        <p:txBody>
          <a:bodyPr anchorCtr="0" anchor="b" bIns="160850" lIns="160850" spcFirstLastPara="1" rIns="160850" wrap="square" tIns="160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10447" y="8240010"/>
            <a:ext cx="4730100" cy="36306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775715" y="2128514"/>
            <a:ext cx="4486500" cy="10862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387350" lvl="1" marL="9144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2pPr>
            <a:lvl3pPr indent="-387350" lvl="2" marL="13716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3pPr>
            <a:lvl4pPr indent="-387350" lvl="3" marL="18288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4pPr>
            <a:lvl5pPr indent="-387350" lvl="4" marL="22860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5pPr>
            <a:lvl6pPr indent="-387350" lvl="5" marL="27432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6pPr>
            <a:lvl7pPr indent="-387350" lvl="6" marL="320040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7pPr>
            <a:lvl8pPr indent="-387350" lvl="7" marL="3657600">
              <a:spcBef>
                <a:spcPts val="0"/>
              </a:spcBef>
              <a:spcAft>
                <a:spcPts val="0"/>
              </a:spcAft>
              <a:buSzPts val="2500"/>
              <a:buChar char="○"/>
              <a:defRPr/>
            </a:lvl8pPr>
            <a:lvl9pPr indent="-387350" lvl="8" marL="4114800">
              <a:spcBef>
                <a:spcPts val="0"/>
              </a:spcBef>
              <a:spcAft>
                <a:spcPts val="0"/>
              </a:spcAft>
              <a:buSzPts val="2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64468" y="12436336"/>
            <a:ext cx="7014300" cy="17787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64468" y="1308210"/>
            <a:ext cx="9963000" cy="16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60850" lIns="160850" spcFirstLastPara="1" rIns="160850" wrap="square" tIns="160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64468" y="3387853"/>
            <a:ext cx="9963000" cy="100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160850" lIns="160850" spcFirstLastPara="1" rIns="160850" wrap="square" tIns="160850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Char char="●"/>
              <a:defRPr sz="3200">
                <a:solidFill>
                  <a:schemeClr val="dk2"/>
                </a:solidFill>
              </a:defRPr>
            </a:lvl1pPr>
            <a:lvl2pPr indent="-3873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○"/>
              <a:defRPr sz="2500">
                <a:solidFill>
                  <a:schemeClr val="dk2"/>
                </a:solidFill>
              </a:defRPr>
            </a:lvl2pPr>
            <a:lvl3pPr indent="-3873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■"/>
              <a:defRPr sz="2500">
                <a:solidFill>
                  <a:schemeClr val="dk2"/>
                </a:solidFill>
              </a:defRPr>
            </a:lvl3pPr>
            <a:lvl4pPr indent="-3873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4pPr>
            <a:lvl5pPr indent="-3873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○"/>
              <a:defRPr sz="2500">
                <a:solidFill>
                  <a:schemeClr val="dk2"/>
                </a:solidFill>
              </a:defRPr>
            </a:lvl5pPr>
            <a:lvl6pPr indent="-3873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■"/>
              <a:defRPr sz="2500">
                <a:solidFill>
                  <a:schemeClr val="dk2"/>
                </a:solidFill>
              </a:defRPr>
            </a:lvl6pPr>
            <a:lvl7pPr indent="-3873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7pPr>
            <a:lvl8pPr indent="-3873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○"/>
              <a:defRPr sz="2500">
                <a:solidFill>
                  <a:schemeClr val="dk2"/>
                </a:solidFill>
              </a:defRPr>
            </a:lvl8pPr>
            <a:lvl9pPr indent="-3873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■"/>
              <a:defRPr sz="2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906772" y="13708144"/>
            <a:ext cx="641700" cy="115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0850" lIns="160850" spcFirstLastPara="1" rIns="160850" wrap="square" tIns="160850">
            <a:normAutofit/>
          </a:bodyPr>
          <a:lstStyle>
            <a:lvl1pPr lvl="0" algn="r">
              <a:buNone/>
              <a:defRPr sz="1800">
                <a:solidFill>
                  <a:schemeClr val="dk2"/>
                </a:solidFill>
              </a:defRPr>
            </a:lvl1pPr>
            <a:lvl2pPr lvl="1" algn="r">
              <a:buNone/>
              <a:defRPr sz="1800">
                <a:solidFill>
                  <a:schemeClr val="dk2"/>
                </a:solidFill>
              </a:defRPr>
            </a:lvl2pPr>
            <a:lvl3pPr lvl="2" algn="r">
              <a:buNone/>
              <a:defRPr sz="1800">
                <a:solidFill>
                  <a:schemeClr val="dk2"/>
                </a:solidFill>
              </a:defRPr>
            </a:lvl3pPr>
            <a:lvl4pPr lvl="3" algn="r">
              <a:buNone/>
              <a:defRPr sz="1800">
                <a:solidFill>
                  <a:schemeClr val="dk2"/>
                </a:solidFill>
              </a:defRPr>
            </a:lvl4pPr>
            <a:lvl5pPr lvl="4" algn="r">
              <a:buNone/>
              <a:defRPr sz="1800">
                <a:solidFill>
                  <a:schemeClr val="dk2"/>
                </a:solidFill>
              </a:defRPr>
            </a:lvl5pPr>
            <a:lvl6pPr lvl="5" algn="r">
              <a:buNone/>
              <a:defRPr sz="1800">
                <a:solidFill>
                  <a:schemeClr val="dk2"/>
                </a:solidFill>
              </a:defRPr>
            </a:lvl6pPr>
            <a:lvl7pPr lvl="6" algn="r">
              <a:buNone/>
              <a:defRPr sz="1800">
                <a:solidFill>
                  <a:schemeClr val="dk2"/>
                </a:solidFill>
              </a:defRPr>
            </a:lvl7pPr>
            <a:lvl8pPr lvl="7" algn="r">
              <a:buNone/>
              <a:defRPr sz="1800">
                <a:solidFill>
                  <a:schemeClr val="dk2"/>
                </a:solidFill>
              </a:defRPr>
            </a:lvl8pPr>
            <a:lvl9pPr lvl="8" algn="r">
              <a:buNone/>
              <a:defRPr sz="18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4.jpg"/><Relationship Id="rId5" Type="http://schemas.openxmlformats.org/officeDocument/2006/relationships/image" Target="../media/image2.jpg"/><Relationship Id="rId6" Type="http://schemas.openxmlformats.org/officeDocument/2006/relationships/image" Target="../media/image5.jpg"/><Relationship Id="rId7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64478" y="2188777"/>
            <a:ext cx="9963000" cy="6033900"/>
          </a:xfrm>
          <a:prstGeom prst="rect">
            <a:avLst/>
          </a:prstGeom>
        </p:spPr>
        <p:txBody>
          <a:bodyPr anchorCtr="0" anchor="b" bIns="160850" lIns="160850" spcFirstLastPara="1" rIns="160850" wrap="square" tIns="16085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メニューリスト</a:t>
            </a:r>
            <a:br>
              <a:rPr lang="ja"/>
            </a:br>
            <a:r>
              <a:rPr lang="ja"/>
              <a:t>共同編集スライド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64468" y="8331286"/>
            <a:ext cx="9963000" cy="23301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64468" y="1308210"/>
            <a:ext cx="9963000" cy="1683600"/>
          </a:xfrm>
          <a:prstGeom prst="rect">
            <a:avLst/>
          </a:prstGeom>
        </p:spPr>
        <p:txBody>
          <a:bodyPr anchorCtr="0" anchor="t" bIns="160850" lIns="160850" spcFirstLastPara="1" rIns="160850" wrap="square" tIns="16085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このスライドの目的</a:t>
            </a:r>
            <a:endParaRPr/>
          </a:p>
        </p:txBody>
      </p:sp>
      <p:graphicFrame>
        <p:nvGraphicFramePr>
          <p:cNvPr id="61" name="Google Shape;61;p14"/>
          <p:cNvGraphicFramePr/>
          <p:nvPr/>
        </p:nvGraphicFramePr>
        <p:xfrm>
          <a:off x="666450" y="2528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{CE680328-8B25-4791-BE0D-72A2BA64E35D}</a:tableStyleId>
              </a:tblPr>
              <a:tblGrid>
                <a:gridCol w="2958300"/>
                <a:gridCol w="6400800"/>
              </a:tblGrid>
              <a:tr h="1480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資料名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900"/>
                        <a:t>メニューリスト共同編集スライド</a:t>
                      </a:r>
                      <a:endParaRPr sz="19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0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このスライドの目的は何か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900"/>
                        <a:t>・スムージー屋台で販売するメニューの内容、</a:t>
                      </a:r>
                      <a:br>
                        <a:rPr lang="ja" sz="1900"/>
                      </a:br>
                      <a:r>
                        <a:rPr lang="ja" sz="1900"/>
                        <a:t>　金額を一覧にした資料を印刷して店頭に掲示する</a:t>
                      </a:r>
                      <a:endParaRPr sz="19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900"/>
                        <a:t>・資料を複数人で共同編集して作成する</a:t>
                      </a:r>
                      <a:endParaRPr sz="19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0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何が成功か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900">
                          <a:solidFill>
                            <a:srgbClr val="000000"/>
                          </a:solidFill>
                        </a:rPr>
                        <a:t>・店頭を通りがかった人にスムージーがほしいと</a:t>
                      </a:r>
                      <a:br>
                        <a:rPr lang="ja" sz="1900">
                          <a:solidFill>
                            <a:srgbClr val="000000"/>
                          </a:solidFill>
                        </a:rPr>
                      </a:br>
                      <a:r>
                        <a:rPr lang="ja" sz="1900">
                          <a:solidFill>
                            <a:srgbClr val="000000"/>
                          </a:solidFill>
                        </a:rPr>
                        <a:t>　思ってもらえること</a:t>
                      </a:r>
                      <a:endParaRPr sz="1900">
                        <a:solidFill>
                          <a:srgbClr val="000000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900"/>
                        <a:t>・販売当日の来店者に対面でメニューの説明を</a:t>
                      </a:r>
                      <a:br>
                        <a:rPr lang="ja" sz="1900"/>
                      </a:br>
                      <a:r>
                        <a:rPr lang="ja" sz="1900"/>
                        <a:t>　しなくても注文がスムーズに行えること。</a:t>
                      </a:r>
                      <a:endParaRPr sz="19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0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スライドは誰に見せるか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900"/>
                        <a:t>・共同編集してくれる人</a:t>
                      </a:r>
                      <a:endParaRPr sz="19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900"/>
                        <a:t>・イベント来場者</a:t>
                      </a:r>
                      <a:endParaRPr sz="19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0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聴き手の関心や要望は何か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900"/>
                        <a:t>・どんな商品が売っているか知りたい</a:t>
                      </a:r>
                      <a:endParaRPr sz="19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900"/>
                        <a:t>・値段がいくらなのか知りたい</a:t>
                      </a:r>
                      <a:endParaRPr sz="19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0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スライドの内容・順番・構成はどうするか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900"/>
                        <a:t>・商品名 / 料金 / 原材料 / 割引</a:t>
                      </a:r>
                      <a:endParaRPr sz="19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900"/>
                        <a:t>　といった商品情報をわかりやすく1枚にまとめる</a:t>
                      </a:r>
                      <a:endParaRPr sz="19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0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プレゼンの環境はどのようなものか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900"/>
                        <a:t>・屋根付きの屋外の特設テント</a:t>
                      </a:r>
                      <a:br>
                        <a:rPr lang="ja" sz="1900"/>
                      </a:br>
                      <a:r>
                        <a:rPr lang="ja" sz="1900"/>
                        <a:t>・印刷した紙を店頭のボードにテープで固定</a:t>
                      </a:r>
                      <a:endParaRPr sz="19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0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/>
                        <a:t>プレゼンの時間はどのくらいか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900"/>
                        <a:t>・印刷して店頭に常に掲示</a:t>
                      </a:r>
                      <a:endParaRPr sz="19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Google Shape;66;p15"/>
          <p:cNvGraphicFramePr/>
          <p:nvPr/>
        </p:nvGraphicFramePr>
        <p:xfrm>
          <a:off x="342450" y="155713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{CE680328-8B25-4791-BE0D-72A2BA64E35D}</a:tableStyleId>
              </a:tblPr>
              <a:tblGrid>
                <a:gridCol w="4061650"/>
                <a:gridCol w="2765625"/>
                <a:gridCol w="3186500"/>
              </a:tblGrid>
              <a:tr h="1280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" sz="3600">
                          <a:solidFill>
                            <a:srgbClr val="F3F3F3"/>
                          </a:solidFill>
                          <a:latin typeface="Sawarabi Gothic"/>
                          <a:ea typeface="Sawarabi Gothic"/>
                          <a:cs typeface="Sawarabi Gothic"/>
                          <a:sym typeface="Sawarabi Gothic"/>
                        </a:rPr>
                        <a:t>メニュー</a:t>
                      </a:r>
                      <a:endParaRPr b="1" sz="3600">
                        <a:solidFill>
                          <a:srgbClr val="F3F3F3"/>
                        </a:solidFill>
                        <a:latin typeface="Sawarabi Gothic"/>
                        <a:ea typeface="Sawarabi Gothic"/>
                        <a:cs typeface="Sawarabi Gothic"/>
                        <a:sym typeface="Sawarabi Gothic"/>
                      </a:endParaRPr>
                    </a:p>
                  </a:txBody>
                  <a:tcPr marT="91425" marB="91425" marR="91425" marL="91425" anchor="ctr">
                    <a:solidFill>
                      <a:srgbClr val="F6B26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" sz="3600">
                          <a:solidFill>
                            <a:srgbClr val="F3F3F3"/>
                          </a:solidFill>
                          <a:latin typeface="Sawarabi Gothic"/>
                          <a:ea typeface="Sawarabi Gothic"/>
                          <a:cs typeface="Sawarabi Gothic"/>
                          <a:sym typeface="Sawarabi Gothic"/>
                        </a:rPr>
                        <a:t>主な材料</a:t>
                      </a:r>
                      <a:endParaRPr b="1" sz="3600">
                        <a:solidFill>
                          <a:srgbClr val="F3F3F3"/>
                        </a:solidFill>
                        <a:latin typeface="Sawarabi Gothic"/>
                        <a:ea typeface="Sawarabi Gothic"/>
                        <a:cs typeface="Sawarabi Gothic"/>
                        <a:sym typeface="Sawarabi Gothic"/>
                      </a:endParaRPr>
                    </a:p>
                  </a:txBody>
                  <a:tcPr marT="91425" marB="91425" marR="91425" marL="91425" anchor="ctr">
                    <a:solidFill>
                      <a:srgbClr val="F6B26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" sz="3600">
                          <a:solidFill>
                            <a:srgbClr val="F3F3F3"/>
                          </a:solidFill>
                          <a:latin typeface="Sawarabi Gothic"/>
                          <a:ea typeface="Sawarabi Gothic"/>
                          <a:cs typeface="Sawarabi Gothic"/>
                          <a:sym typeface="Sawarabi Gothic"/>
                        </a:rPr>
                        <a:t>料金</a:t>
                      </a:r>
                      <a:br>
                        <a:rPr b="1" lang="ja" sz="3600">
                          <a:solidFill>
                            <a:srgbClr val="F3F3F3"/>
                          </a:solidFill>
                          <a:latin typeface="Sawarabi Gothic"/>
                          <a:ea typeface="Sawarabi Gothic"/>
                          <a:cs typeface="Sawarabi Gothic"/>
                          <a:sym typeface="Sawarabi Gothic"/>
                        </a:rPr>
                      </a:br>
                      <a:r>
                        <a:rPr b="1" lang="ja" sz="3600">
                          <a:solidFill>
                            <a:srgbClr val="F3F3F3"/>
                          </a:solidFill>
                          <a:latin typeface="Sawarabi Gothic"/>
                          <a:ea typeface="Sawarabi Gothic"/>
                          <a:cs typeface="Sawarabi Gothic"/>
                          <a:sym typeface="Sawarabi Gothic"/>
                        </a:rPr>
                        <a:t>（税込）</a:t>
                      </a:r>
                      <a:endParaRPr b="1" sz="3600">
                        <a:solidFill>
                          <a:srgbClr val="F3F3F3"/>
                        </a:solidFill>
                        <a:latin typeface="Sawarabi Gothic"/>
                        <a:ea typeface="Sawarabi Gothic"/>
                        <a:cs typeface="Sawarabi Gothic"/>
                        <a:sym typeface="Sawarabi Gothic"/>
                      </a:endParaRPr>
                    </a:p>
                  </a:txBody>
                  <a:tcPr marT="91425" marB="91425" marR="91425" marL="91425" anchor="ctr">
                    <a:solidFill>
                      <a:srgbClr val="F6B26B"/>
                    </a:solidFill>
                  </a:tcPr>
                </a:tc>
              </a:tr>
              <a:tr h="21298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" sz="1800">
                          <a:latin typeface="Sawarabi Gothic"/>
                          <a:ea typeface="Sawarabi Gothic"/>
                          <a:cs typeface="Sawarabi Gothic"/>
                          <a:sym typeface="Sawarabi Gothic"/>
                        </a:rPr>
                        <a:t>グリーンスムージー</a:t>
                      </a:r>
                      <a:endParaRPr b="1" sz="1800">
                        <a:latin typeface="Sawarabi Gothic"/>
                        <a:ea typeface="Sawarabi Gothic"/>
                        <a:cs typeface="Sawarabi Gothic"/>
                        <a:sym typeface="Sawarabi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2000"/>
                        <a:t>ケール</a:t>
                      </a:r>
                      <a:endParaRPr sz="2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2000"/>
                        <a:t>ゴーヤ</a:t>
                      </a:r>
                      <a:endParaRPr sz="2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000"/>
                        <a:t>大麦若葉</a:t>
                      </a:r>
                      <a:endParaRPr sz="2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000">
                          <a:solidFill>
                            <a:schemeClr val="dk1"/>
                          </a:solidFill>
                        </a:rPr>
                        <a:t>牛乳</a:t>
                      </a:r>
                      <a:endParaRPr sz="20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3600">
                          <a:latin typeface="Kosugi Maru"/>
                          <a:ea typeface="Kosugi Maru"/>
                          <a:cs typeface="Kosugi Maru"/>
                          <a:sym typeface="Kosugi Maru"/>
                        </a:rPr>
                        <a:t>￥300 </a:t>
                      </a:r>
                      <a:endParaRPr sz="3600">
                        <a:latin typeface="Kosugi Maru"/>
                        <a:ea typeface="Kosugi Maru"/>
                        <a:cs typeface="Kosugi Maru"/>
                        <a:sym typeface="Kosugi Maru"/>
                      </a:endParaRPr>
                    </a:p>
                  </a:txBody>
                  <a:tcPr marT="91425" marB="91425" marR="91425" marL="91425" anchor="ctr"/>
                </a:tc>
              </a:tr>
              <a:tr h="2048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" sz="1800">
                          <a:solidFill>
                            <a:schemeClr val="dk1"/>
                          </a:solidFill>
                          <a:latin typeface="Sawarabi Gothic"/>
                          <a:ea typeface="Sawarabi Gothic"/>
                          <a:cs typeface="Sawarabi Gothic"/>
                          <a:sym typeface="Sawarabi Gothic"/>
                        </a:rPr>
                        <a:t>いちごスムージー</a:t>
                      </a:r>
                      <a:endParaRPr b="1" sz="1800">
                        <a:latin typeface="Sawarabi Gothic"/>
                        <a:ea typeface="Sawarabi Gothic"/>
                        <a:cs typeface="Sawarabi Gothic"/>
                        <a:sym typeface="Sawarabi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2000"/>
                        <a:t>いちご</a:t>
                      </a:r>
                      <a:endParaRPr sz="2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000"/>
                        <a:t>バナナ</a:t>
                      </a:r>
                      <a:br>
                        <a:rPr lang="ja" sz="2000"/>
                      </a:br>
                      <a:r>
                        <a:rPr lang="ja" sz="2000"/>
                        <a:t>ヨーグルト</a:t>
                      </a:r>
                      <a:endParaRPr sz="20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3600">
                          <a:solidFill>
                            <a:schemeClr val="dk1"/>
                          </a:solidFill>
                          <a:latin typeface="Kosugi Maru"/>
                          <a:ea typeface="Kosugi Maru"/>
                          <a:cs typeface="Kosugi Maru"/>
                          <a:sym typeface="Kosugi Maru"/>
                        </a:rPr>
                        <a:t>￥300</a:t>
                      </a:r>
                      <a:endParaRPr sz="3600">
                        <a:latin typeface="Kosugi Maru"/>
                        <a:ea typeface="Kosugi Maru"/>
                        <a:cs typeface="Kosugi Maru"/>
                        <a:sym typeface="Kosugi Maru"/>
                      </a:endParaRPr>
                    </a:p>
                  </a:txBody>
                  <a:tcPr marT="91425" marB="91425" marR="91425" marL="91425" anchor="ctr"/>
                </a:tc>
              </a:tr>
              <a:tr h="2048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ja" sz="1800">
                          <a:solidFill>
                            <a:schemeClr val="dk1"/>
                          </a:solidFill>
                          <a:latin typeface="Sawarabi Gothic"/>
                          <a:ea typeface="Sawarabi Gothic"/>
                          <a:cs typeface="Sawarabi Gothic"/>
                          <a:sym typeface="Sawarabi Gothic"/>
                        </a:rPr>
                        <a:t>ブルーベリースムージー</a:t>
                      </a:r>
                      <a:endParaRPr b="1" sz="1800">
                        <a:latin typeface="Sawarabi Gothic"/>
                        <a:ea typeface="Sawarabi Gothic"/>
                        <a:cs typeface="Sawarabi Gothic"/>
                        <a:sym typeface="Sawarabi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2000"/>
                        <a:t>ブルーベリー</a:t>
                      </a:r>
                      <a:endParaRPr sz="2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000"/>
                        <a:t>ヨーグルト</a:t>
                      </a:r>
                      <a:endParaRPr sz="20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3600">
                          <a:solidFill>
                            <a:schemeClr val="dk1"/>
                          </a:solidFill>
                          <a:latin typeface="Kosugi Maru"/>
                          <a:ea typeface="Kosugi Maru"/>
                          <a:cs typeface="Kosugi Maru"/>
                          <a:sym typeface="Kosugi Maru"/>
                        </a:rPr>
                        <a:t>￥300</a:t>
                      </a:r>
                      <a:endParaRPr sz="3600">
                        <a:latin typeface="Kosugi Maru"/>
                        <a:ea typeface="Kosugi Maru"/>
                        <a:cs typeface="Kosugi Maru"/>
                        <a:sym typeface="Kosugi Maru"/>
                      </a:endParaRPr>
                    </a:p>
                  </a:txBody>
                  <a:tcPr marT="91425" marB="91425" marR="91425" marL="91425" anchor="ctr"/>
                </a:tc>
              </a:tr>
              <a:tr h="2048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" sz="1800">
                          <a:solidFill>
                            <a:schemeClr val="dk1"/>
                          </a:solidFill>
                          <a:latin typeface="Sawarabi Gothic"/>
                          <a:ea typeface="Sawarabi Gothic"/>
                          <a:cs typeface="Sawarabi Gothic"/>
                          <a:sym typeface="Sawarabi Gothic"/>
                        </a:rPr>
                        <a:t>キウイバナナスムージー</a:t>
                      </a:r>
                      <a:endParaRPr b="1" sz="1800">
                        <a:latin typeface="Sawarabi Gothic"/>
                        <a:ea typeface="Sawarabi Gothic"/>
                        <a:cs typeface="Sawarabi Gothic"/>
                        <a:sym typeface="Sawarabi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2000"/>
                        <a:t>キウイ</a:t>
                      </a:r>
                      <a:endParaRPr sz="2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2000"/>
                        <a:t>バナナ</a:t>
                      </a:r>
                      <a:endParaRPr sz="2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000"/>
                        <a:t>牛乳</a:t>
                      </a:r>
                      <a:endParaRPr sz="20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3600">
                          <a:solidFill>
                            <a:schemeClr val="dk1"/>
                          </a:solidFill>
                          <a:latin typeface="Kosugi Maru"/>
                          <a:ea typeface="Kosugi Maru"/>
                          <a:cs typeface="Kosugi Maru"/>
                          <a:sym typeface="Kosugi Maru"/>
                        </a:rPr>
                        <a:t>￥300</a:t>
                      </a:r>
                      <a:endParaRPr sz="3600">
                        <a:latin typeface="Kosugi Maru"/>
                        <a:ea typeface="Kosugi Maru"/>
                        <a:cs typeface="Kosugi Maru"/>
                        <a:sym typeface="Kosugi Maru"/>
                      </a:endParaRPr>
                    </a:p>
                  </a:txBody>
                  <a:tcPr marT="91425" marB="91425" marR="91425" marL="91425" anchor="ctr"/>
                </a:tc>
              </a:tr>
              <a:tr h="2048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ja" sz="1800">
                          <a:solidFill>
                            <a:schemeClr val="dk1"/>
                          </a:solidFill>
                          <a:latin typeface="Sawarabi Gothic"/>
                          <a:ea typeface="Sawarabi Gothic"/>
                          <a:cs typeface="Sawarabi Gothic"/>
                          <a:sym typeface="Sawarabi Gothic"/>
                        </a:rPr>
                        <a:t>マンゴースムージー</a:t>
                      </a:r>
                      <a:endParaRPr b="1" sz="1800">
                        <a:latin typeface="Sawarabi Gothic"/>
                        <a:ea typeface="Sawarabi Gothic"/>
                        <a:cs typeface="Sawarabi Gothic"/>
                        <a:sym typeface="Sawarabi Gothic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2000"/>
                        <a:t>マンゴー</a:t>
                      </a:r>
                      <a:endParaRPr sz="2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2000"/>
                        <a:t>バナナ</a:t>
                      </a:r>
                      <a:endParaRPr sz="2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2000"/>
                        <a:t>牛乳</a:t>
                      </a:r>
                      <a:endParaRPr sz="20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3600">
                          <a:solidFill>
                            <a:schemeClr val="dk1"/>
                          </a:solidFill>
                          <a:latin typeface="Kosugi Maru"/>
                          <a:ea typeface="Kosugi Maru"/>
                          <a:cs typeface="Kosugi Maru"/>
                          <a:sym typeface="Kosugi Maru"/>
                        </a:rPr>
                        <a:t>￥300</a:t>
                      </a:r>
                      <a:endParaRPr sz="3600">
                        <a:latin typeface="Kosugi Maru"/>
                        <a:ea typeface="Kosugi Maru"/>
                        <a:cs typeface="Kosugi Maru"/>
                        <a:sym typeface="Kosugi Maru"/>
                      </a:endParaRP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sp>
        <p:nvSpPr>
          <p:cNvPr id="67" name="Google Shape;67;p15"/>
          <p:cNvSpPr txBox="1"/>
          <p:nvPr/>
        </p:nvSpPr>
        <p:spPr>
          <a:xfrm>
            <a:off x="342450" y="278679"/>
            <a:ext cx="9359100" cy="10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156525" lIns="156525" spcFirstLastPara="1" rIns="156525" wrap="square" tIns="1565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4800">
                <a:solidFill>
                  <a:srgbClr val="000000"/>
                </a:solidFill>
              </a:rPr>
              <a:t>MENU</a:t>
            </a:r>
            <a:endParaRPr sz="4800">
              <a:solidFill>
                <a:srgbClr val="000000"/>
              </a:solidFill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3816" l="0" r="0" t="31923"/>
          <a:stretch/>
        </p:blipFill>
        <p:spPr>
          <a:xfrm>
            <a:off x="1548450" y="3383025"/>
            <a:ext cx="1530600" cy="14751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4">
            <a:alphaModFix/>
          </a:blip>
          <a:srcRect b="0" l="0" r="20445" t="0"/>
          <a:stretch/>
        </p:blipFill>
        <p:spPr>
          <a:xfrm>
            <a:off x="1548450" y="5427938"/>
            <a:ext cx="1530000" cy="14001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 rotWithShape="1">
          <a:blip r:embed="rId5">
            <a:alphaModFix/>
          </a:blip>
          <a:srcRect b="0" l="12192" r="8787" t="0"/>
          <a:stretch/>
        </p:blipFill>
        <p:spPr>
          <a:xfrm>
            <a:off x="1548450" y="7397850"/>
            <a:ext cx="1530000" cy="15174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 rotWithShape="1">
          <a:blip r:embed="rId6">
            <a:alphaModFix/>
          </a:blip>
          <a:srcRect b="25508" l="0" r="0" t="7309"/>
          <a:stretch/>
        </p:blipFill>
        <p:spPr>
          <a:xfrm>
            <a:off x="1548450" y="9486925"/>
            <a:ext cx="1530000" cy="15384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 rotWithShape="1">
          <a:blip r:embed="rId7">
            <a:alphaModFix/>
          </a:blip>
          <a:srcRect b="28642" l="0" r="0" t="10931"/>
          <a:stretch/>
        </p:blipFill>
        <p:spPr>
          <a:xfrm>
            <a:off x="1548450" y="11597000"/>
            <a:ext cx="1530000" cy="13824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0" y="13556475"/>
            <a:ext cx="10692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500">
                <a:solidFill>
                  <a:schemeClr val="dk1"/>
                </a:solidFill>
              </a:rPr>
              <a:t>※５個以上お買い求めの方は１つあたり</a:t>
            </a:r>
            <a:r>
              <a:rPr b="1" lang="ja" sz="3100" u="sng">
                <a:solidFill>
                  <a:srgbClr val="FF0000"/>
                </a:solidFill>
              </a:rPr>
              <a:t>250円</a:t>
            </a:r>
            <a:r>
              <a:rPr b="1" lang="ja" sz="2600" u="sng">
                <a:solidFill>
                  <a:srgbClr val="FF0000"/>
                </a:solidFill>
              </a:rPr>
              <a:t>(税込)</a:t>
            </a:r>
            <a:r>
              <a:rPr lang="ja" sz="2500">
                <a:solidFill>
                  <a:schemeClr val="dk1"/>
                </a:solidFill>
              </a:rPr>
              <a:t>で割引提供します。</a:t>
            </a:r>
            <a:endParaRPr sz="25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